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12"/>
  </p:notesMasterIdLst>
  <p:sldIdLst>
    <p:sldId id="2147479073" r:id="rId2"/>
    <p:sldId id="2147479134" r:id="rId3"/>
    <p:sldId id="2147479156" r:id="rId4"/>
    <p:sldId id="2147479157" r:id="rId5"/>
    <p:sldId id="2147479158" r:id="rId6"/>
    <p:sldId id="2147479159" r:id="rId7"/>
    <p:sldId id="2147479160" r:id="rId8"/>
    <p:sldId id="2147479124" r:id="rId9"/>
    <p:sldId id="2147479138" r:id="rId10"/>
    <p:sldId id="2147479153" r:id="rId11"/>
  </p:sldIdLst>
  <p:sldSz cx="9144000" cy="5143500" type="screen16x9"/>
  <p:notesSz cx="6810375" cy="9942513"/>
  <p:embeddedFontLst>
    <p:embeddedFont>
      <p:font typeface="Roboto" panose="02000000000000000000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56C8"/>
    <a:srgbClr val="002060"/>
    <a:srgbClr val="9125A0"/>
    <a:srgbClr val="B51493"/>
    <a:srgbClr val="5043B9"/>
    <a:srgbClr val="4D45BB"/>
    <a:srgbClr val="5E3EB4"/>
    <a:srgbClr val="4648BD"/>
    <a:srgbClr val="802DA7"/>
    <a:srgbClr val="244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BCE1A70-8077-43D8-825A-BE0BABB58EF0}">
  <a:tblStyle styleId="{BBCE1A70-8077-43D8-825A-BE0BABB58EF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55DB055-7E5D-465F-BDB8-027616D0A2A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93" autoAdjust="0"/>
    <p:restoredTop sz="90889" autoAdjust="0"/>
  </p:normalViewPr>
  <p:slideViewPr>
    <p:cSldViewPr snapToGrid="0">
      <p:cViewPr varScale="1">
        <p:scale>
          <a:sx n="133" d="100"/>
          <a:sy n="133" d="100"/>
        </p:scale>
        <p:origin x="132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>
          <a:extLst>
            <a:ext uri="{FF2B5EF4-FFF2-40B4-BE49-F238E27FC236}">
              <a16:creationId xmlns:a16="http://schemas.microsoft.com/office/drawing/2014/main" id="{5A4920DA-9D8D-5465-5784-6AF2F27EA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e4d1d84885_0_464:notes">
            <a:extLst>
              <a:ext uri="{FF2B5EF4-FFF2-40B4-BE49-F238E27FC236}">
                <a16:creationId xmlns:a16="http://schemas.microsoft.com/office/drawing/2014/main" id="{3B819EE2-D074-86A7-C264-892C8E10EA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1036" y="4722694"/>
            <a:ext cx="5448300" cy="4474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7" name="Google Shape;57;g2e4d1d84885_0_464:notes">
            <a:extLst>
              <a:ext uri="{FF2B5EF4-FFF2-40B4-BE49-F238E27FC236}">
                <a16:creationId xmlns:a16="http://schemas.microsoft.com/office/drawing/2014/main" id="{1CC46F3D-3BF9-1BE2-121F-9E4B8CE6F0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28821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862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659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obj">
  <p:cSld name="OBJECT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3997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2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6866588" y="4783455"/>
            <a:ext cx="210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32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9" r:id="rId8"/>
    <p:sldLayoutId id="2147483677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sv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4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>
          <a:extLst>
            <a:ext uri="{FF2B5EF4-FFF2-40B4-BE49-F238E27FC236}">
              <a16:creationId xmlns:a16="http://schemas.microsoft.com/office/drawing/2014/main" id="{97B8E04E-5093-C6EA-3BCF-F1DB7A197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>
            <a:extLst>
              <a:ext uri="{FF2B5EF4-FFF2-40B4-BE49-F238E27FC236}">
                <a16:creationId xmlns:a16="http://schemas.microsoft.com/office/drawing/2014/main" id="{200222D6-4CFE-D41F-E37E-4180E4EF5DBA}"/>
              </a:ext>
            </a:extLst>
          </p:cNvPr>
          <p:cNvSpPr txBox="1"/>
          <p:nvPr/>
        </p:nvSpPr>
        <p:spPr>
          <a:xfrm>
            <a:off x="326199" y="1548546"/>
            <a:ext cx="5022315" cy="2895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2850" rIns="0" bIns="0" anchor="t" anchorCtr="0">
            <a:spAutoFit/>
          </a:bodyPr>
          <a:lstStyle/>
          <a:p>
            <a:pPr lvl="0">
              <a:buSzPts val="3000"/>
            </a:pPr>
            <a:r>
              <a:rPr lang="ru-RU" sz="2800" b="1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Цифровая платформа ТП</a:t>
            </a:r>
            <a:endParaRPr lang="ru-RU" sz="2800" b="1" dirty="0">
              <a:solidFill>
                <a:srgbClr val="FFFFFF"/>
              </a:solidFill>
              <a:latin typeface="+mj-lt"/>
              <a:ea typeface="Tahoma"/>
              <a:cs typeface="Tahoma"/>
              <a:sym typeface="Tahoma"/>
            </a:endParaRPr>
          </a:p>
          <a:p>
            <a:pPr lvl="0">
              <a:buSzPts val="3000"/>
            </a:pPr>
            <a:r>
              <a:rPr lang="ru-RU" sz="2800" b="1" dirty="0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и интеграция с </a:t>
            </a:r>
            <a:r>
              <a:rPr lang="ru-RU" sz="2800" b="1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порталом Россети</a:t>
            </a:r>
            <a:endParaRPr lang="ru-RU" sz="2800" b="1" dirty="0">
              <a:solidFill>
                <a:srgbClr val="FFFFFF"/>
              </a:solidFill>
              <a:latin typeface="+mj-lt"/>
              <a:ea typeface="Tahoma"/>
              <a:cs typeface="Tahoma"/>
              <a:sym typeface="Tahoma"/>
            </a:endParaRPr>
          </a:p>
          <a:p>
            <a:pPr lvl="0">
              <a:buSzPts val="3000"/>
            </a:pPr>
            <a:endParaRPr lang="ru-RU" sz="2800" b="1" dirty="0">
              <a:solidFill>
                <a:srgbClr val="FFFFFF"/>
              </a:solidFill>
              <a:latin typeface="+mj-lt"/>
              <a:ea typeface="Tahoma"/>
              <a:cs typeface="Tahoma"/>
              <a:sym typeface="Tahoma"/>
            </a:endParaRPr>
          </a:p>
          <a:p>
            <a:pPr lvl="0">
              <a:buSzPts val="3000"/>
            </a:pPr>
            <a:r>
              <a:rPr lang="ru-RU" sz="1800" dirty="0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Упростите обработку заявок на </a:t>
            </a:r>
            <a:r>
              <a:rPr lang="ru-RU" sz="1800" dirty="0" err="1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техприсоединение</a:t>
            </a:r>
            <a:r>
              <a:rPr lang="ru-RU" sz="1800" dirty="0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, уменьшите риски потери статуса, станьте удобнее </a:t>
            </a:r>
            <a:r>
              <a:rPr lang="ru-RU" sz="1800">
                <a:solidFill>
                  <a:srgbClr val="FFFFFF"/>
                </a:solidFill>
                <a:latin typeface="+mj-lt"/>
                <a:ea typeface="Tahoma"/>
                <a:cs typeface="Tahoma"/>
                <a:sym typeface="Tahoma"/>
              </a:rPr>
              <a:t>для заявителей</a:t>
            </a:r>
          </a:p>
          <a:p>
            <a:pPr lvl="0">
              <a:buSzPts val="3000"/>
            </a:pPr>
            <a:endParaRPr lang="ru-RU" sz="1800">
              <a:solidFill>
                <a:srgbClr val="FFFFFF"/>
              </a:solidFill>
              <a:latin typeface="+mj-lt"/>
              <a:ea typeface="Tahoma"/>
              <a:cs typeface="Tahoma"/>
              <a:sym typeface="Tahom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99" y="260135"/>
            <a:ext cx="3211480" cy="852025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1</a:t>
            </a:fld>
            <a:endParaRPr lang="ru"/>
          </a:p>
        </p:txBody>
      </p:sp>
      <p:sp>
        <p:nvSpPr>
          <p:cNvPr id="4" name="AutoShape 18" descr="Picture background"/>
          <p:cNvSpPr>
            <a:spLocks noChangeAspect="1" noChangeArrowheads="1"/>
          </p:cNvSpPr>
          <p:nvPr/>
        </p:nvSpPr>
        <p:spPr bwMode="auto">
          <a:xfrm>
            <a:off x="-2743200" y="-3043247"/>
            <a:ext cx="3203575" cy="320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0" name="Picture 2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27" y="-1749547"/>
            <a:ext cx="10342027" cy="840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790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805"/>
          <a:stretch/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66" name="Freeform 6"/>
          <p:cNvSpPr/>
          <p:nvPr/>
        </p:nvSpPr>
        <p:spPr>
          <a:xfrm>
            <a:off x="5364482" y="3873838"/>
            <a:ext cx="525916" cy="525916"/>
          </a:xfrm>
          <a:custGeom>
            <a:avLst/>
            <a:gdLst/>
            <a:ahLst/>
            <a:cxnLst/>
            <a:rect l="l" t="t" r="r" b="b"/>
            <a:pathLst>
              <a:path w="1051832" h="1051832">
                <a:moveTo>
                  <a:pt x="0" y="0"/>
                </a:moveTo>
                <a:lnTo>
                  <a:pt x="1051832" y="0"/>
                </a:lnTo>
                <a:lnTo>
                  <a:pt x="1051832" y="1051832"/>
                </a:lnTo>
                <a:lnTo>
                  <a:pt x="0" y="10518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LID4096"/>
          </a:p>
        </p:txBody>
      </p:sp>
      <p:sp>
        <p:nvSpPr>
          <p:cNvPr id="67" name="Freeform 7"/>
          <p:cNvSpPr/>
          <p:nvPr/>
        </p:nvSpPr>
        <p:spPr>
          <a:xfrm>
            <a:off x="1760705" y="3873838"/>
            <a:ext cx="525916" cy="525916"/>
          </a:xfrm>
          <a:custGeom>
            <a:avLst/>
            <a:gdLst/>
            <a:ahLst/>
            <a:cxnLst/>
            <a:rect l="l" t="t" r="r" b="b"/>
            <a:pathLst>
              <a:path w="1051832" h="1051832">
                <a:moveTo>
                  <a:pt x="0" y="0"/>
                </a:moveTo>
                <a:lnTo>
                  <a:pt x="1051832" y="0"/>
                </a:lnTo>
                <a:lnTo>
                  <a:pt x="1051832" y="1051832"/>
                </a:lnTo>
                <a:lnTo>
                  <a:pt x="0" y="10518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LID4096"/>
          </a:p>
        </p:txBody>
      </p:sp>
      <p:sp>
        <p:nvSpPr>
          <p:cNvPr id="68" name="Freeform 8"/>
          <p:cNvSpPr/>
          <p:nvPr/>
        </p:nvSpPr>
        <p:spPr>
          <a:xfrm>
            <a:off x="5364482" y="3130671"/>
            <a:ext cx="525916" cy="525916"/>
          </a:xfrm>
          <a:custGeom>
            <a:avLst/>
            <a:gdLst/>
            <a:ahLst/>
            <a:cxnLst/>
            <a:rect l="l" t="t" r="r" b="b"/>
            <a:pathLst>
              <a:path w="1051832" h="1051832">
                <a:moveTo>
                  <a:pt x="0" y="0"/>
                </a:moveTo>
                <a:lnTo>
                  <a:pt x="1051832" y="0"/>
                </a:lnTo>
                <a:lnTo>
                  <a:pt x="1051832" y="1051832"/>
                </a:lnTo>
                <a:lnTo>
                  <a:pt x="0" y="105183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LID4096"/>
          </a:p>
        </p:txBody>
      </p:sp>
      <p:grpSp>
        <p:nvGrpSpPr>
          <p:cNvPr id="69" name="Group 9"/>
          <p:cNvGrpSpPr/>
          <p:nvPr/>
        </p:nvGrpSpPr>
        <p:grpSpPr>
          <a:xfrm>
            <a:off x="1760705" y="3127993"/>
            <a:ext cx="525558" cy="525558"/>
            <a:chOff x="0" y="0"/>
            <a:chExt cx="812800" cy="812800"/>
          </a:xfrm>
        </p:grpSpPr>
        <p:sp>
          <p:nvSpPr>
            <p:cNvPr id="7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LID4096"/>
            </a:p>
          </p:txBody>
        </p:sp>
        <p:sp>
          <p:nvSpPr>
            <p:cNvPr id="71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801"/>
                </a:lnSpc>
              </a:pPr>
              <a:endParaRPr sz="700">
                <a:latin typeface="+mn-lt"/>
              </a:endParaRPr>
            </a:p>
          </p:txBody>
        </p:sp>
      </p:grpSp>
      <p:sp>
        <p:nvSpPr>
          <p:cNvPr id="72" name="Freeform 12"/>
          <p:cNvSpPr/>
          <p:nvPr/>
        </p:nvSpPr>
        <p:spPr>
          <a:xfrm>
            <a:off x="1883154" y="3217113"/>
            <a:ext cx="280660" cy="353031"/>
          </a:xfrm>
          <a:custGeom>
            <a:avLst/>
            <a:gdLst/>
            <a:ahLst/>
            <a:cxnLst/>
            <a:rect l="l" t="t" r="r" b="b"/>
            <a:pathLst>
              <a:path w="561319" h="706062">
                <a:moveTo>
                  <a:pt x="0" y="0"/>
                </a:moveTo>
                <a:lnTo>
                  <a:pt x="561319" y="0"/>
                </a:lnTo>
                <a:lnTo>
                  <a:pt x="561319" y="706062"/>
                </a:lnTo>
                <a:lnTo>
                  <a:pt x="0" y="7060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LID4096"/>
          </a:p>
        </p:txBody>
      </p:sp>
      <p:sp>
        <p:nvSpPr>
          <p:cNvPr id="73" name="TextBox 13"/>
          <p:cNvSpPr txBox="1"/>
          <p:nvPr/>
        </p:nvSpPr>
        <p:spPr>
          <a:xfrm>
            <a:off x="2519625" y="4006317"/>
            <a:ext cx="1678339" cy="222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89"/>
              </a:lnSpc>
            </a:pPr>
            <a:r>
              <a:rPr lang="en-US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+7 (3852) 52 94 32</a:t>
            </a:r>
          </a:p>
        </p:txBody>
      </p:sp>
      <p:sp>
        <p:nvSpPr>
          <p:cNvPr id="74" name="TextBox 14"/>
          <p:cNvSpPr txBox="1"/>
          <p:nvPr/>
        </p:nvSpPr>
        <p:spPr>
          <a:xfrm>
            <a:off x="2519625" y="3260293"/>
            <a:ext cx="243956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89"/>
              </a:lnSpc>
            </a:pPr>
            <a:r>
              <a:rPr lang="en-US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г. </a:t>
            </a:r>
            <a:r>
              <a:rPr lang="en-US" sz="1350" dirty="0" err="1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Барнаул</a:t>
            </a:r>
            <a:r>
              <a:rPr lang="en-US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, </a:t>
            </a:r>
            <a:r>
              <a:rPr lang="en-US" sz="1350" dirty="0" err="1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ул</a:t>
            </a:r>
            <a:r>
              <a:rPr lang="en-US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. </a:t>
            </a:r>
            <a:r>
              <a:rPr lang="en-US" sz="1350" dirty="0" err="1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Ярных</a:t>
            </a:r>
            <a:r>
              <a:rPr lang="en-US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, д. 49</a:t>
            </a:r>
            <a:r>
              <a:rPr lang="ru-RU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, офис 305</a:t>
            </a:r>
            <a:endParaRPr lang="en-US" sz="1350" dirty="0">
              <a:solidFill>
                <a:srgbClr val="FFFFFF"/>
              </a:solidFill>
              <a:latin typeface="+mn-lt"/>
              <a:ea typeface="Roboto"/>
              <a:cs typeface="Roboto"/>
              <a:sym typeface="Roboto"/>
            </a:endParaRPr>
          </a:p>
        </p:txBody>
      </p:sp>
      <p:sp>
        <p:nvSpPr>
          <p:cNvPr id="75" name="TextBox 15"/>
          <p:cNvSpPr txBox="1"/>
          <p:nvPr/>
        </p:nvSpPr>
        <p:spPr>
          <a:xfrm>
            <a:off x="6123761" y="4006317"/>
            <a:ext cx="1487532" cy="2221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89"/>
              </a:lnSpc>
            </a:pPr>
            <a:r>
              <a:rPr lang="en-US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sabpek.com</a:t>
            </a:r>
            <a:r>
              <a:rPr lang="ru-RU" sz="1350" dirty="0">
                <a:solidFill>
                  <a:srgbClr val="FFFFFF"/>
                </a:solidFill>
                <a:latin typeface="+mn-lt"/>
                <a:ea typeface="Roboto"/>
                <a:cs typeface="Roboto"/>
                <a:sym typeface="Roboto"/>
              </a:rPr>
              <a:t> </a:t>
            </a:r>
            <a:endParaRPr lang="en-US" sz="1350" dirty="0">
              <a:solidFill>
                <a:srgbClr val="FFFFFF"/>
              </a:solidFill>
              <a:latin typeface="+mn-lt"/>
              <a:ea typeface="Roboto"/>
              <a:cs typeface="Roboto"/>
              <a:sym typeface="Roboto"/>
            </a:endParaRPr>
          </a:p>
        </p:txBody>
      </p:sp>
      <p:sp>
        <p:nvSpPr>
          <p:cNvPr id="76" name="TextBox 16"/>
          <p:cNvSpPr txBox="1"/>
          <p:nvPr/>
        </p:nvSpPr>
        <p:spPr>
          <a:xfrm>
            <a:off x="6123760" y="3260293"/>
            <a:ext cx="1833995" cy="243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89"/>
              </a:lnSpc>
            </a:pPr>
            <a:r>
              <a:rPr lang="en-US" sz="1350" dirty="0">
                <a:solidFill>
                  <a:srgbClr val="FFFFFF"/>
                </a:solidFill>
                <a:ea typeface="Roboto"/>
                <a:cs typeface="Roboto"/>
                <a:sym typeface="Roboto"/>
              </a:rPr>
              <a:t>info@sabpek.com</a:t>
            </a:r>
            <a:endParaRPr lang="en-US" sz="1350" dirty="0">
              <a:solidFill>
                <a:srgbClr val="FFFFFF"/>
              </a:solidFill>
              <a:latin typeface="+mn-lt"/>
              <a:ea typeface="Roboto"/>
              <a:cs typeface="Roboto"/>
              <a:sym typeface="Roboto"/>
            </a:endParaRPr>
          </a:p>
        </p:txBody>
      </p:sp>
      <p:pic>
        <p:nvPicPr>
          <p:cNvPr id="77" name="Рисунок 7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24" y="361300"/>
            <a:ext cx="7624952" cy="20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176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165176"/>
            <a:ext cx="7870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ПРОБЛЕМА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46833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25072" y="512585"/>
            <a:ext cx="869032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 01.01.2026 </a:t>
            </a:r>
            <a:r>
              <a:rPr lang="ru-RU" dirty="0"/>
              <a:t>сетевая организация должна принимать и обрабатывать заявки на технологическое присоединение через </a:t>
            </a:r>
            <a:r>
              <a:rPr lang="ru-RU" b="1" dirty="0"/>
              <a:t>Единый портал государственных и муниципальных услуг (ЕПГУ)</a:t>
            </a:r>
            <a:r>
              <a:rPr lang="ru-RU" dirty="0"/>
              <a:t>,</a:t>
            </a:r>
            <a:r>
              <a:rPr lang="ru-RU" b="1" dirty="0"/>
              <a:t> </a:t>
            </a:r>
            <a:r>
              <a:rPr lang="ru-RU" dirty="0"/>
              <a:t>согласно требованиям Постановления Правительства РФ от 22.08.2024 N 1125 "О внесении изменений в постановление Правительства РФ от 27 декабря 2004 г. N 861".</a:t>
            </a:r>
          </a:p>
          <a:p>
            <a:pPr algn="just"/>
            <a:endParaRPr lang="ru-RU" dirty="0"/>
          </a:p>
          <a:p>
            <a:pPr algn="just"/>
            <a:r>
              <a:rPr lang="ru-RU" b="1" dirty="0"/>
              <a:t>Штрафы </a:t>
            </a:r>
            <a:r>
              <a:rPr lang="ru-RU" dirty="0"/>
              <a:t>для ТСО без интеграции с ЕПГУ будут достигать </a:t>
            </a:r>
            <a:r>
              <a:rPr lang="ru-RU" b="1" dirty="0"/>
              <a:t>до 500 000 ₽</a:t>
            </a:r>
            <a:r>
              <a:rPr lang="ru-RU" dirty="0"/>
              <a:t>, а </a:t>
            </a:r>
            <a:r>
              <a:rPr lang="ru-RU" b="1" dirty="0"/>
              <a:t>статус</a:t>
            </a:r>
            <a:r>
              <a:rPr lang="ru-RU" dirty="0"/>
              <a:t> сетевой организации окажется </a:t>
            </a:r>
            <a:r>
              <a:rPr lang="ru-RU" b="1" dirty="0"/>
              <a:t>под угрозой.</a:t>
            </a:r>
          </a:p>
        </p:txBody>
      </p:sp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2100006"/>
            <a:ext cx="7870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РЕШЕНИЕ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240316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11924" y="2440705"/>
            <a:ext cx="87034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Заявка, поданная через ЕПГУ, автоматически поступает в местную ТСО через портал «</a:t>
            </a:r>
            <a:r>
              <a:rPr lang="ru-RU" dirty="0" err="1"/>
              <a:t>Россети</a:t>
            </a:r>
            <a:r>
              <a:rPr lang="ru-RU" dirty="0"/>
              <a:t>», что делает процесс максимально быстрым и прозрачным. Вам требуется  заключить с нами соглашение об информационном взаимодействии — это ключевой шаг для оптимизации всех дальнейших процедур.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30" y="3125207"/>
            <a:ext cx="932419" cy="932419"/>
          </a:xfrm>
          <a:prstGeom prst="rect">
            <a:avLst/>
          </a:prstGeom>
        </p:spPr>
      </p:pic>
      <p:sp>
        <p:nvSpPr>
          <p:cNvPr id="29" name="Стрелка вправо 28"/>
          <p:cNvSpPr/>
          <p:nvPr/>
        </p:nvSpPr>
        <p:spPr>
          <a:xfrm rot="10800000">
            <a:off x="2201371" y="3580300"/>
            <a:ext cx="610885" cy="118209"/>
          </a:xfrm>
          <a:prstGeom prst="rightArrow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30" name="Прямоугольник 29"/>
          <p:cNvSpPr/>
          <p:nvPr/>
        </p:nvSpPr>
        <p:spPr>
          <a:xfrm>
            <a:off x="3094698" y="3351700"/>
            <a:ext cx="1222589" cy="457200"/>
          </a:xfrm>
          <a:prstGeom prst="rect">
            <a:avLst/>
          </a:prstGeom>
          <a:solidFill>
            <a:srgbClr val="2B5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Roboto" panose="020B0604020202020204" charset="0"/>
                <a:ea typeface="Roboto" panose="020B0604020202020204" charset="0"/>
              </a:rPr>
              <a:t>ЕПГУ</a:t>
            </a:r>
            <a:endParaRPr lang="ru-RU" b="1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62568" y="3361877"/>
            <a:ext cx="1222589" cy="457200"/>
          </a:xfrm>
          <a:prstGeom prst="rect">
            <a:avLst/>
          </a:prstGeom>
          <a:solidFill>
            <a:srgbClr val="2B5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Roboto" panose="020B0604020202020204" charset="0"/>
                <a:ea typeface="Roboto" panose="020B0604020202020204" charset="0"/>
              </a:rPr>
              <a:t>РОССЕТИ</a:t>
            </a:r>
            <a:endParaRPr lang="ru-RU" b="1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342767" y="3351700"/>
            <a:ext cx="1222589" cy="457200"/>
          </a:xfrm>
          <a:prstGeom prst="rect">
            <a:avLst/>
          </a:prstGeom>
          <a:solidFill>
            <a:srgbClr val="912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>
                <a:latin typeface="Roboto" panose="020B0604020202020204" charset="0"/>
                <a:ea typeface="Roboto" panose="020B0604020202020204" charset="0"/>
              </a:rPr>
              <a:t>Решение</a:t>
            </a:r>
          </a:p>
          <a:p>
            <a:pPr algn="ctr"/>
            <a:r>
              <a:rPr lang="ru-RU" b="1">
                <a:latin typeface="Roboto" panose="020B0604020202020204" charset="0"/>
                <a:ea typeface="Roboto" panose="020B0604020202020204" charset="0"/>
              </a:rPr>
              <a:t>ЦП ТП</a:t>
            </a:r>
            <a:endParaRPr lang="ru-RU" b="1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2201370" y="3431710"/>
            <a:ext cx="610885" cy="118209"/>
          </a:xfrm>
          <a:prstGeom prst="rightArrow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34" name="Стрелка вправо 33"/>
          <p:cNvSpPr/>
          <p:nvPr/>
        </p:nvSpPr>
        <p:spPr>
          <a:xfrm rot="10800000">
            <a:off x="4488888" y="3591583"/>
            <a:ext cx="610885" cy="118209"/>
          </a:xfrm>
          <a:prstGeom prst="rightArrow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35" name="Стрелка вправо 34"/>
          <p:cNvSpPr/>
          <p:nvPr/>
        </p:nvSpPr>
        <p:spPr>
          <a:xfrm>
            <a:off x="4488888" y="3442993"/>
            <a:ext cx="610885" cy="118209"/>
          </a:xfrm>
          <a:prstGeom prst="rightArrow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36" name="Стрелка вправо 35"/>
          <p:cNvSpPr/>
          <p:nvPr/>
        </p:nvSpPr>
        <p:spPr>
          <a:xfrm rot="10800000">
            <a:off x="6608519" y="3591584"/>
            <a:ext cx="610885" cy="118209"/>
          </a:xfrm>
          <a:prstGeom prst="rightArrow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39" name="Стрелка вправо 38"/>
          <p:cNvSpPr/>
          <p:nvPr/>
        </p:nvSpPr>
        <p:spPr>
          <a:xfrm>
            <a:off x="6608519" y="3442993"/>
            <a:ext cx="610885" cy="118209"/>
          </a:xfrm>
          <a:prstGeom prst="rightArrow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4" name="Прямоугольник 3"/>
          <p:cNvSpPr/>
          <p:nvPr/>
        </p:nvSpPr>
        <p:spPr>
          <a:xfrm>
            <a:off x="154775" y="4014763"/>
            <a:ext cx="8703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ЛК ТСО напрямую получает заявки из </a:t>
            </a:r>
            <a:r>
              <a:rPr lang="ru-RU" dirty="0" err="1"/>
              <a:t>Россетей</a:t>
            </a:r>
            <a:r>
              <a:rPr lang="ru-RU" dirty="0"/>
              <a:t>, которые направляют заявители через ЕПГУ, что позволит сетевой организации действовать в соответствии с законодательством.</a:t>
            </a:r>
          </a:p>
        </p:txBody>
      </p:sp>
    </p:spTree>
    <p:extLst>
      <p:ext uri="{BB962C8B-B14F-4D97-AF65-F5344CB8AC3E}">
        <p14:creationId xmlns:p14="http://schemas.microsoft.com/office/powerpoint/2010/main" val="3401998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165176"/>
            <a:ext cx="78703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ЛИЧНОГО КАБИНЕТА</a:t>
            </a:r>
          </a:p>
          <a:p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46833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11925" y="691053"/>
            <a:ext cx="3220823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Получение заявок, направленных через ЕПГУ</a:t>
            </a:r>
            <a:endParaRPr lang="ru-RU" b="1" dirty="0">
              <a:solidFill>
                <a:srgbClr val="002060"/>
              </a:solidFill>
              <a:latin typeface="+mn-lt"/>
              <a:ea typeface="Roboto Bold"/>
              <a:cs typeface="Roboto Bold"/>
              <a:sym typeface="Roboto Bold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latin typeface="+mn-lt"/>
              </a:rPr>
              <a:t>Настройка возможности обмена данными с Порталом </a:t>
            </a:r>
            <a:r>
              <a:rPr lang="ru-RU" dirty="0" err="1">
                <a:latin typeface="+mn-lt"/>
              </a:rPr>
              <a:t>Россети</a:t>
            </a:r>
            <a:r>
              <a:rPr lang="ru-RU" dirty="0">
                <a:latin typeface="+mn-lt"/>
              </a:rPr>
              <a:t> и получения новых заявок на ТП реализована посредством добавления ключа интеграции, полученного от ПАО «</a:t>
            </a:r>
            <a:r>
              <a:rPr lang="ru-RU" err="1">
                <a:latin typeface="+mn-lt"/>
              </a:rPr>
              <a:t>Россети</a:t>
            </a:r>
            <a:r>
              <a:rPr lang="ru-RU">
                <a:latin typeface="+mn-lt"/>
              </a:rPr>
              <a:t>».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>
                <a:latin typeface="+mn-lt"/>
              </a:rPr>
              <a:t>Физические лица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>
                <a:latin typeface="+mn-lt"/>
              </a:rPr>
              <a:t>Юридические лица</a:t>
            </a:r>
            <a:endParaRPr lang="ru-RU" dirty="0">
              <a:latin typeface="+mn-lt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560" y="749951"/>
            <a:ext cx="4892234" cy="3669176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148483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165176"/>
            <a:ext cx="78703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ЛИЧНОГО КАБИНЕТА</a:t>
            </a:r>
          </a:p>
          <a:p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46833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11925" y="691053"/>
            <a:ext cx="3220823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Полная обработка заявки на всех этапах процесса работы с заявлением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Обработка и смена статусов в соответствии с Правилами ТП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Фиксация истории движения заявки по статусам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Актуализация заявки, при внесенных заявителем изменений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025" y="749550"/>
            <a:ext cx="4892769" cy="3669577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089491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165176"/>
            <a:ext cx="78703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ЛИЧНОГО КАБИНЕТА</a:t>
            </a:r>
          </a:p>
          <a:p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46833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11925" y="691053"/>
            <a:ext cx="3220823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Импорт и отправка документов заявителю – Договор технологического присоединения, Технические условия, Счет и т.д. </a:t>
            </a:r>
            <a:endParaRPr lang="en-US" b="1" dirty="0">
              <a:solidFill>
                <a:srgbClr val="002060"/>
              </a:solidFill>
              <a:latin typeface="+mn-lt"/>
              <a:ea typeface="Roboto Bold"/>
              <a:cs typeface="Roboto Bold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latin typeface="+mn-lt"/>
              </a:rPr>
              <a:t>Загрузка файлов до 50 МБ, с форматами документов : PDF,  DOCX, DOC.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025" y="749549"/>
            <a:ext cx="4892769" cy="3669577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046260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165176"/>
            <a:ext cx="78703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ЛИЧНОГО КАБИНЕТА</a:t>
            </a:r>
          </a:p>
          <a:p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46833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11925" y="691053"/>
            <a:ext cx="3220823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Экспорт заявления на технологическое присоединение и документов от заявителя</a:t>
            </a:r>
            <a:endParaRPr lang="en-US" b="1" dirty="0">
              <a:solidFill>
                <a:srgbClr val="002060"/>
              </a:solidFill>
              <a:latin typeface="+mn-lt"/>
              <a:ea typeface="Roboto Bold"/>
              <a:cs typeface="Roboto Bold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Форма заявки соответствует Правилам ТП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</a:rPr>
              <a:t>Просмотр и выгрузка документов заявителя, направленных при подаче заявки на ТП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ru-RU" b="1" dirty="0">
              <a:solidFill>
                <a:srgbClr val="002060"/>
              </a:solidFill>
              <a:latin typeface="+mn-lt"/>
              <a:ea typeface="Roboto Bold"/>
              <a:cs typeface="Roboto Bold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0499" y="749549"/>
            <a:ext cx="4889295" cy="3666972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251145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D43E68E1-355D-E08D-DCC0-38BC4E3E2502}"/>
              </a:ext>
            </a:extLst>
          </p:cNvPr>
          <p:cNvSpPr txBox="1"/>
          <p:nvPr/>
        </p:nvSpPr>
        <p:spPr>
          <a:xfrm>
            <a:off x="211925" y="165176"/>
            <a:ext cx="78703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ЛИЧНОГО КАБИНЕТА</a:t>
            </a:r>
          </a:p>
          <a:p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FF9DA8CD-3104-4180-180E-91718578AC60}"/>
              </a:ext>
            </a:extLst>
          </p:cNvPr>
          <p:cNvCxnSpPr>
            <a:cxnSpLocks/>
          </p:cNvCxnSpPr>
          <p:nvPr/>
        </p:nvCxnSpPr>
        <p:spPr>
          <a:xfrm>
            <a:off x="225072" y="468331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B5DD76B-3F8C-6B5D-8CA6-BF92E3DA3839}"/>
              </a:ext>
            </a:extLst>
          </p:cNvPr>
          <p:cNvSpPr txBox="1"/>
          <p:nvPr/>
        </p:nvSpPr>
        <p:spPr>
          <a:xfrm>
            <a:off x="211925" y="691053"/>
            <a:ext cx="3220823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Возможность </a:t>
            </a:r>
            <a:r>
              <a:rPr lang="ru-RU" b="1" dirty="0" err="1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многопользова</a:t>
            </a:r>
            <a:r>
              <a:rPr lang="en-US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-</a:t>
            </a:r>
            <a:r>
              <a:rPr lang="ru-RU" b="1" dirty="0" err="1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тельской</a:t>
            </a:r>
            <a:r>
              <a:rPr lang="ru-RU" b="1" dirty="0">
                <a:solidFill>
                  <a:srgbClr val="002060"/>
                </a:solidFill>
                <a:latin typeface="+mn-lt"/>
                <a:ea typeface="Roboto Bold"/>
                <a:cs typeface="Roboto Bold"/>
              </a:rPr>
              <a:t> работы для сотрудников СО</a:t>
            </a:r>
            <a:endParaRPr lang="en-US" b="1" dirty="0">
              <a:solidFill>
                <a:srgbClr val="002060"/>
              </a:solidFill>
              <a:latin typeface="+mn-lt"/>
              <a:ea typeface="Roboto Bold"/>
              <a:cs typeface="Roboto Bold"/>
              <a:sym typeface="Roboto Bold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latin typeface="+mn-lt"/>
              </a:rPr>
              <a:t>Администратор создает пользователей только в том рабочем пространстве, в котором он является Администратором, пользователь работает с Системой.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dirty="0">
              <a:latin typeface="+mn-lt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ru-RU" b="1" dirty="0">
              <a:solidFill>
                <a:srgbClr val="002060"/>
              </a:solidFill>
              <a:latin typeface="+mn-lt"/>
              <a:ea typeface="Roboto Bold"/>
              <a:cs typeface="Roboto Bold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sp>
        <p:nvSpPr>
          <p:cNvPr id="2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chemeClr val="bg1"/>
                </a:solidFill>
              </a:rPr>
              <a:pPr/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034" y="749549"/>
            <a:ext cx="4879760" cy="3659821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736984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1AB6A-4F50-8506-EAC2-8E1B3F926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D1315F3-6A8A-81F9-462B-2C3BE15DFD88}"/>
              </a:ext>
            </a:extLst>
          </p:cNvPr>
          <p:cNvGrpSpPr/>
          <p:nvPr/>
        </p:nvGrpSpPr>
        <p:grpSpPr>
          <a:xfrm>
            <a:off x="243317" y="815826"/>
            <a:ext cx="3068048" cy="469981"/>
            <a:chOff x="0" y="0"/>
            <a:chExt cx="2322852" cy="534777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1393193-063F-D08F-3DB6-968CB00892D5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BB5323AF-7BD5-EDD9-D98A-8BF2B737F21A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529BE48C-827C-5430-7B51-8C18219A6C2C}"/>
              </a:ext>
            </a:extLst>
          </p:cNvPr>
          <p:cNvGrpSpPr/>
          <p:nvPr/>
        </p:nvGrpSpPr>
        <p:grpSpPr>
          <a:xfrm>
            <a:off x="225072" y="1634206"/>
            <a:ext cx="3068048" cy="469981"/>
            <a:chOff x="0" y="0"/>
            <a:chExt cx="2322852" cy="53477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18CB6EFC-439D-9EEC-EC12-1A57C8B26DFD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5B40A257-FF5B-8693-C3BC-673738FD6852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5CDB2F71-AFB2-3D2D-AEDC-6B4E06390D11}"/>
              </a:ext>
            </a:extLst>
          </p:cNvPr>
          <p:cNvGrpSpPr/>
          <p:nvPr/>
        </p:nvGrpSpPr>
        <p:grpSpPr>
          <a:xfrm>
            <a:off x="225072" y="2445797"/>
            <a:ext cx="3068048" cy="469981"/>
            <a:chOff x="0" y="0"/>
            <a:chExt cx="2322852" cy="534777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7C3AA384-2413-0A06-2FE4-00DDE8043B34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701B1DBA-35DC-E920-E17C-C28DABAEF4BC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B6673059-2A66-BA62-607E-6F2444F26080}"/>
              </a:ext>
            </a:extLst>
          </p:cNvPr>
          <p:cNvGrpSpPr/>
          <p:nvPr/>
        </p:nvGrpSpPr>
        <p:grpSpPr>
          <a:xfrm>
            <a:off x="232585" y="3257389"/>
            <a:ext cx="3068048" cy="469981"/>
            <a:chOff x="0" y="0"/>
            <a:chExt cx="2322852" cy="534777"/>
          </a:xfrm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F53ADDE7-C60B-284A-CDDE-AF6C35B3168D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0A5F8B82-6A66-836A-7827-D3DA022B3733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TextBox 30">
            <a:extLst>
              <a:ext uri="{FF2B5EF4-FFF2-40B4-BE49-F238E27FC236}">
                <a16:creationId xmlns:a16="http://schemas.microsoft.com/office/drawing/2014/main" id="{1A5FAAC4-E479-8531-CE79-96B84C747F91}"/>
              </a:ext>
            </a:extLst>
          </p:cNvPr>
          <p:cNvSpPr txBox="1"/>
          <p:nvPr/>
        </p:nvSpPr>
        <p:spPr>
          <a:xfrm>
            <a:off x="274089" y="923569"/>
            <a:ext cx="2942731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Техническое задание и договор</a:t>
            </a:r>
            <a:endParaRPr lang="ru-RU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31" name="TextBox 31">
            <a:extLst>
              <a:ext uri="{FF2B5EF4-FFF2-40B4-BE49-F238E27FC236}">
                <a16:creationId xmlns:a16="http://schemas.microsoft.com/office/drawing/2014/main" id="{2269E21C-CD62-948B-12A6-6CCBD78D801D}"/>
              </a:ext>
            </a:extLst>
          </p:cNvPr>
          <p:cNvSpPr txBox="1"/>
          <p:nvPr/>
        </p:nvSpPr>
        <p:spPr>
          <a:xfrm>
            <a:off x="249671" y="1754763"/>
            <a:ext cx="2994098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Наличие референс – листа по ТСО</a:t>
            </a:r>
            <a:endParaRPr lang="ru-RU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32" name="TextBox 32">
            <a:extLst>
              <a:ext uri="{FF2B5EF4-FFF2-40B4-BE49-F238E27FC236}">
                <a16:creationId xmlns:a16="http://schemas.microsoft.com/office/drawing/2014/main" id="{B874C035-7B28-A3C6-3044-4FFF12D4FA06}"/>
              </a:ext>
            </a:extLst>
          </p:cNvPr>
          <p:cNvSpPr txBox="1"/>
          <p:nvPr/>
        </p:nvSpPr>
        <p:spPr>
          <a:xfrm>
            <a:off x="319376" y="2592045"/>
            <a:ext cx="2924393" cy="1923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13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Быстрые сроки запуска – 15 дней</a:t>
            </a:r>
            <a:endParaRPr lang="en-US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33" name="TextBox 33">
            <a:extLst>
              <a:ext uri="{FF2B5EF4-FFF2-40B4-BE49-F238E27FC236}">
                <a16:creationId xmlns:a16="http://schemas.microsoft.com/office/drawing/2014/main" id="{0A06BE3F-8D57-A5B5-7BB0-567A51307775}"/>
              </a:ext>
            </a:extLst>
          </p:cNvPr>
          <p:cNvSpPr txBox="1"/>
          <p:nvPr/>
        </p:nvSpPr>
        <p:spPr>
          <a:xfrm>
            <a:off x="376239" y="3398956"/>
            <a:ext cx="2613666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Штат ГК </a:t>
            </a:r>
            <a:r>
              <a:rPr lang="en-US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&gt;200 </a:t>
            </a: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человек, своя ТП</a:t>
            </a:r>
            <a:endParaRPr lang="en-US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grpSp>
        <p:nvGrpSpPr>
          <p:cNvPr id="34" name="Group 34">
            <a:extLst>
              <a:ext uri="{FF2B5EF4-FFF2-40B4-BE49-F238E27FC236}">
                <a16:creationId xmlns:a16="http://schemas.microsoft.com/office/drawing/2014/main" id="{218D4F5B-7277-2106-775B-2DBF816EC1E3}"/>
              </a:ext>
            </a:extLst>
          </p:cNvPr>
          <p:cNvGrpSpPr/>
          <p:nvPr/>
        </p:nvGrpSpPr>
        <p:grpSpPr>
          <a:xfrm>
            <a:off x="3570367" y="822464"/>
            <a:ext cx="3059389" cy="469981"/>
            <a:chOff x="0" y="0"/>
            <a:chExt cx="2322852" cy="534777"/>
          </a:xfrm>
        </p:grpSpPr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EECEE0A5-908C-946D-2945-60698490351F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6">
              <a:extLst>
                <a:ext uri="{FF2B5EF4-FFF2-40B4-BE49-F238E27FC236}">
                  <a16:creationId xmlns:a16="http://schemas.microsoft.com/office/drawing/2014/main" id="{D610ACC8-69EE-B322-6115-CECB2B061B53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99CE661E-D36C-C7CE-0C74-54CE7833D24F}"/>
              </a:ext>
            </a:extLst>
          </p:cNvPr>
          <p:cNvGrpSpPr/>
          <p:nvPr/>
        </p:nvGrpSpPr>
        <p:grpSpPr>
          <a:xfrm>
            <a:off x="3570367" y="1635082"/>
            <a:ext cx="3059389" cy="469981"/>
            <a:chOff x="0" y="0"/>
            <a:chExt cx="2322852" cy="534777"/>
          </a:xfrm>
        </p:grpSpPr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61E073F4-3EE3-8F74-C376-6CC8B0665B87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42">
              <a:extLst>
                <a:ext uri="{FF2B5EF4-FFF2-40B4-BE49-F238E27FC236}">
                  <a16:creationId xmlns:a16="http://schemas.microsoft.com/office/drawing/2014/main" id="{2338FF86-CAA9-8A60-2140-0950A0982D82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oup 46">
            <a:extLst>
              <a:ext uri="{FF2B5EF4-FFF2-40B4-BE49-F238E27FC236}">
                <a16:creationId xmlns:a16="http://schemas.microsoft.com/office/drawing/2014/main" id="{257E1453-27DF-96BC-BA09-EDD57E312AD7}"/>
              </a:ext>
            </a:extLst>
          </p:cNvPr>
          <p:cNvGrpSpPr/>
          <p:nvPr/>
        </p:nvGrpSpPr>
        <p:grpSpPr>
          <a:xfrm>
            <a:off x="3570367" y="2446673"/>
            <a:ext cx="3059389" cy="469981"/>
            <a:chOff x="0" y="0"/>
            <a:chExt cx="2322852" cy="534777"/>
          </a:xfrm>
        </p:grpSpPr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22174F60-FFE9-F251-37AB-8569570B4507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48">
              <a:extLst>
                <a:ext uri="{FF2B5EF4-FFF2-40B4-BE49-F238E27FC236}">
                  <a16:creationId xmlns:a16="http://schemas.microsoft.com/office/drawing/2014/main" id="{7878B057-26B9-5692-4F47-67D7909D82B7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52">
            <a:extLst>
              <a:ext uri="{FF2B5EF4-FFF2-40B4-BE49-F238E27FC236}">
                <a16:creationId xmlns:a16="http://schemas.microsoft.com/office/drawing/2014/main" id="{7C10EC09-4B4E-A45D-5C9B-FC4D8C5A5597}"/>
              </a:ext>
            </a:extLst>
          </p:cNvPr>
          <p:cNvGrpSpPr/>
          <p:nvPr/>
        </p:nvGrpSpPr>
        <p:grpSpPr>
          <a:xfrm>
            <a:off x="3570367" y="3258265"/>
            <a:ext cx="3059389" cy="469981"/>
            <a:chOff x="0" y="0"/>
            <a:chExt cx="2322852" cy="534777"/>
          </a:xfrm>
        </p:grpSpPr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ADA70416-8F34-5443-CE94-D5CC4BA04860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54">
              <a:extLst>
                <a:ext uri="{FF2B5EF4-FFF2-40B4-BE49-F238E27FC236}">
                  <a16:creationId xmlns:a16="http://schemas.microsoft.com/office/drawing/2014/main" id="{C0DC732E-AD8B-1069-C642-4695DA164B04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TextBox 58">
            <a:extLst>
              <a:ext uri="{FF2B5EF4-FFF2-40B4-BE49-F238E27FC236}">
                <a16:creationId xmlns:a16="http://schemas.microsoft.com/office/drawing/2014/main" id="{43607426-BC73-B33E-9188-8695F8123A95}"/>
              </a:ext>
            </a:extLst>
          </p:cNvPr>
          <p:cNvSpPr txBox="1"/>
          <p:nvPr/>
        </p:nvSpPr>
        <p:spPr>
          <a:xfrm>
            <a:off x="3643631" y="885247"/>
            <a:ext cx="289006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13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Соответствие 152 – ФЗ и 100% готовность к проверке комплаенс</a:t>
            </a:r>
            <a:endParaRPr lang="en-US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59" name="TextBox 59">
            <a:extLst>
              <a:ext uri="{FF2B5EF4-FFF2-40B4-BE49-F238E27FC236}">
                <a16:creationId xmlns:a16="http://schemas.microsoft.com/office/drawing/2014/main" id="{5642562E-5B66-DE86-840F-8DB781641D9E}"/>
              </a:ext>
            </a:extLst>
          </p:cNvPr>
          <p:cNvSpPr txBox="1"/>
          <p:nvPr/>
        </p:nvSpPr>
        <p:spPr>
          <a:xfrm>
            <a:off x="3570366" y="1678499"/>
            <a:ext cx="2974728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Развертка в облаке и локально</a:t>
            </a:r>
          </a:p>
          <a:p>
            <a:pPr algn="ctr">
              <a:lnSpc>
                <a:spcPts val="1582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Тестовый контур </a:t>
            </a:r>
          </a:p>
        </p:txBody>
      </p:sp>
      <p:sp>
        <p:nvSpPr>
          <p:cNvPr id="60" name="TextBox 60">
            <a:extLst>
              <a:ext uri="{FF2B5EF4-FFF2-40B4-BE49-F238E27FC236}">
                <a16:creationId xmlns:a16="http://schemas.microsoft.com/office/drawing/2014/main" id="{B82644D3-AF10-2BBB-EF3B-4F65CA932F79}"/>
              </a:ext>
            </a:extLst>
          </p:cNvPr>
          <p:cNvSpPr txBox="1"/>
          <p:nvPr/>
        </p:nvSpPr>
        <p:spPr>
          <a:xfrm>
            <a:off x="3570366" y="2483041"/>
            <a:ext cx="3059389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При изменениях в законах – делаем сами без доп. комиссий</a:t>
            </a:r>
            <a:endParaRPr lang="en-US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61" name="TextBox 61">
            <a:extLst>
              <a:ext uri="{FF2B5EF4-FFF2-40B4-BE49-F238E27FC236}">
                <a16:creationId xmlns:a16="http://schemas.microsoft.com/office/drawing/2014/main" id="{B7FB1DBA-95C8-1541-EEC5-CB01F89A0729}"/>
              </a:ext>
            </a:extLst>
          </p:cNvPr>
          <p:cNvSpPr txBox="1"/>
          <p:nvPr/>
        </p:nvSpPr>
        <p:spPr>
          <a:xfrm>
            <a:off x="3561706" y="3316682"/>
            <a:ext cx="305938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13"/>
              </a:lnSpc>
            </a:pPr>
            <a:r>
              <a:rPr lang="ru-RU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Развиваем продукт и показываем доп. возможности по тех. прису</a:t>
            </a:r>
            <a:endParaRPr lang="en-US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F07602A-42A4-17EE-9223-68EB4C7C36CD}"/>
              </a:ext>
            </a:extLst>
          </p:cNvPr>
          <p:cNvSpPr txBox="1"/>
          <p:nvPr/>
        </p:nvSpPr>
        <p:spPr>
          <a:xfrm>
            <a:off x="211925" y="165176"/>
            <a:ext cx="82138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Детали коммерческого блока</a:t>
            </a:r>
            <a:r>
              <a:rPr lang="en-US" sz="1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1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наличие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9" name="Прямая соединительная линия 78">
            <a:extLst>
              <a:ext uri="{FF2B5EF4-FFF2-40B4-BE49-F238E27FC236}">
                <a16:creationId xmlns:a16="http://schemas.microsoft.com/office/drawing/2014/main" id="{FA61D6A5-FC9B-2BEB-D777-C7A2F5DB54C4}"/>
              </a:ext>
            </a:extLst>
          </p:cNvPr>
          <p:cNvCxnSpPr>
            <a:cxnSpLocks/>
          </p:cNvCxnSpPr>
          <p:nvPr/>
        </p:nvCxnSpPr>
        <p:spPr>
          <a:xfrm>
            <a:off x="211925" y="514350"/>
            <a:ext cx="8044673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srgbClr val="5043B9"/>
                </a:solidFill>
              </a:rPr>
              <a:pPr/>
              <a:t>8</a:t>
            </a:fld>
            <a:endParaRPr lang="en-US" dirty="0">
              <a:solidFill>
                <a:srgbClr val="5043B9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A2812B-167F-3048-9BA5-61DE03E288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1FBF23-4949-5581-9311-AEA42EC16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  <p:grpSp>
        <p:nvGrpSpPr>
          <p:cNvPr id="7" name="Group 2">
            <a:extLst>
              <a:ext uri="{FF2B5EF4-FFF2-40B4-BE49-F238E27FC236}">
                <a16:creationId xmlns:a16="http://schemas.microsoft.com/office/drawing/2014/main" id="{E0BD6F29-35A6-FC23-3E17-215E6FDC723F}"/>
              </a:ext>
            </a:extLst>
          </p:cNvPr>
          <p:cNvGrpSpPr/>
          <p:nvPr/>
        </p:nvGrpSpPr>
        <p:grpSpPr>
          <a:xfrm>
            <a:off x="211926" y="3962971"/>
            <a:ext cx="6409168" cy="469981"/>
            <a:chOff x="0" y="0"/>
            <a:chExt cx="2322852" cy="534777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57C22C1D-0300-2543-B3FA-55B3797F1193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7AE0FBC3-CC63-F341-1251-874D38E8EF79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Box 30">
            <a:extLst>
              <a:ext uri="{FF2B5EF4-FFF2-40B4-BE49-F238E27FC236}">
                <a16:creationId xmlns:a16="http://schemas.microsoft.com/office/drawing/2014/main" id="{7E87BFA2-E617-389E-7ABA-7B793C472A93}"/>
              </a:ext>
            </a:extLst>
          </p:cNvPr>
          <p:cNvSpPr txBox="1"/>
          <p:nvPr/>
        </p:nvSpPr>
        <p:spPr>
          <a:xfrm>
            <a:off x="504000" y="4063500"/>
            <a:ext cx="5896800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</a:pPr>
            <a:r>
              <a:rPr lang="ru-RU" sz="1600" b="1" u="sng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Сделано электроэнергетиками для электроэнергетиков</a:t>
            </a:r>
            <a:endParaRPr lang="ru-RU" sz="1600" b="1" u="sng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  <p:sp>
        <p:nvSpPr>
          <p:cNvPr id="17" name="Freeform 65">
            <a:extLst>
              <a:ext uri="{FF2B5EF4-FFF2-40B4-BE49-F238E27FC236}">
                <a16:creationId xmlns:a16="http://schemas.microsoft.com/office/drawing/2014/main" id="{EC5AA966-D898-92EF-60D2-BDCDDB8DCD1D}"/>
              </a:ext>
            </a:extLst>
          </p:cNvPr>
          <p:cNvSpPr/>
          <p:nvPr/>
        </p:nvSpPr>
        <p:spPr>
          <a:xfrm>
            <a:off x="7309563" y="1936971"/>
            <a:ext cx="1609365" cy="1092139"/>
          </a:xfrm>
          <a:custGeom>
            <a:avLst/>
            <a:gdLst/>
            <a:ahLst/>
            <a:cxnLst/>
            <a:rect l="l" t="t" r="r" b="b"/>
            <a:pathLst>
              <a:path w="1084901" h="801055">
                <a:moveTo>
                  <a:pt x="0" y="0"/>
                </a:moveTo>
                <a:lnTo>
                  <a:pt x="1084901" y="0"/>
                </a:lnTo>
                <a:lnTo>
                  <a:pt x="1084901" y="801055"/>
                </a:lnTo>
                <a:lnTo>
                  <a:pt x="0" y="801055"/>
                </a:lnTo>
                <a:close/>
              </a:path>
            </a:pathLst>
          </a:custGeom>
          <a:solidFill>
            <a:srgbClr val="002060"/>
          </a:solidFill>
        </p:spPr>
        <p:txBody>
          <a:bodyPr/>
          <a:lstStyle/>
          <a:p>
            <a:endParaRPr lang="LID4096"/>
          </a:p>
        </p:txBody>
      </p:sp>
      <p:sp>
        <p:nvSpPr>
          <p:cNvPr id="18" name="AutoShape 73">
            <a:extLst>
              <a:ext uri="{FF2B5EF4-FFF2-40B4-BE49-F238E27FC236}">
                <a16:creationId xmlns:a16="http://schemas.microsoft.com/office/drawing/2014/main" id="{C60F8D8B-89E6-44B9-0F61-DA9EF2548E8B}"/>
              </a:ext>
            </a:extLst>
          </p:cNvPr>
          <p:cNvSpPr/>
          <p:nvPr/>
        </p:nvSpPr>
        <p:spPr>
          <a:xfrm rot="4128">
            <a:off x="6771303" y="2592338"/>
            <a:ext cx="488909" cy="0"/>
          </a:xfrm>
          <a:prstGeom prst="line">
            <a:avLst/>
          </a:prstGeom>
          <a:ln w="47625" cap="rnd">
            <a:solidFill>
              <a:srgbClr val="002060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LID4096"/>
          </a:p>
        </p:txBody>
      </p:sp>
      <p:sp>
        <p:nvSpPr>
          <p:cNvPr id="19" name="TextBox 66">
            <a:extLst>
              <a:ext uri="{FF2B5EF4-FFF2-40B4-BE49-F238E27FC236}">
                <a16:creationId xmlns:a16="http://schemas.microsoft.com/office/drawing/2014/main" id="{0422FA71-B0E3-208E-42C2-F086F54F74B5}"/>
              </a:ext>
            </a:extLst>
          </p:cNvPr>
          <p:cNvSpPr txBox="1"/>
          <p:nvPr/>
        </p:nvSpPr>
        <p:spPr>
          <a:xfrm>
            <a:off x="7384332" y="2027979"/>
            <a:ext cx="1440292" cy="756426"/>
          </a:xfrm>
          <a:prstGeom prst="rect">
            <a:avLst/>
          </a:prstGeom>
          <a:solidFill>
            <a:srgbClr val="002060"/>
          </a:solidFill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00"/>
              </a:lnSpc>
            </a:pPr>
            <a:endParaRPr sz="700" dirty="0">
              <a:latin typeface="+mn-lt"/>
            </a:endParaRPr>
          </a:p>
          <a:p>
            <a:pPr algn="ctr">
              <a:lnSpc>
                <a:spcPts val="1500"/>
              </a:lnSpc>
            </a:pPr>
            <a:r>
              <a:rPr lang="ru-RU" sz="1200" b="1">
                <a:solidFill>
                  <a:srgbClr val="FFFFFF"/>
                </a:solidFill>
                <a:latin typeface="+mn-lt"/>
              </a:rPr>
              <a:t>ЦЕЛЬ</a:t>
            </a:r>
            <a:r>
              <a:rPr lang="en-US" sz="1200">
                <a:solidFill>
                  <a:srgbClr val="FFFFFF"/>
                </a:solidFill>
                <a:latin typeface="+mn-lt"/>
              </a:rPr>
              <a:t>:</a:t>
            </a:r>
            <a:endParaRPr lang="ru-RU" sz="1200">
              <a:solidFill>
                <a:srgbClr val="FFFFFF"/>
              </a:solidFill>
              <a:latin typeface="+mn-lt"/>
            </a:endParaRPr>
          </a:p>
          <a:p>
            <a:pPr algn="ctr">
              <a:lnSpc>
                <a:spcPts val="1500"/>
              </a:lnSpc>
            </a:pPr>
            <a:r>
              <a:rPr lang="en-US" sz="1200">
                <a:solidFill>
                  <a:srgbClr val="FFFFFF"/>
                </a:solidFill>
                <a:latin typeface="+mn-lt"/>
              </a:rPr>
              <a:t>ДОГОВОР </a:t>
            </a:r>
            <a:r>
              <a:rPr lang="en-US" sz="1200" dirty="0">
                <a:solidFill>
                  <a:srgbClr val="FFFFFF"/>
                </a:solidFill>
                <a:latin typeface="+mn-lt"/>
              </a:rPr>
              <a:t>ТП ИСПОЛНЕН</a:t>
            </a:r>
          </a:p>
        </p:txBody>
      </p:sp>
      <p:sp>
        <p:nvSpPr>
          <p:cNvPr id="24" name="TextBox 32">
            <a:extLst>
              <a:ext uri="{FF2B5EF4-FFF2-40B4-BE49-F238E27FC236}">
                <a16:creationId xmlns:a16="http://schemas.microsoft.com/office/drawing/2014/main" id="{1A15873A-C10C-8BF2-C6B0-286946A959EC}"/>
              </a:ext>
            </a:extLst>
          </p:cNvPr>
          <p:cNvSpPr txBox="1"/>
          <p:nvPr/>
        </p:nvSpPr>
        <p:spPr>
          <a:xfrm>
            <a:off x="7025123" y="3398956"/>
            <a:ext cx="1996035" cy="7446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lnSpc>
                <a:spcPts val="1513"/>
              </a:lnSpc>
              <a:buFont typeface="Arial" panose="020B0604020202020204" pitchFamily="34" charset="0"/>
              <a:buChar char="•"/>
            </a:pPr>
            <a:r>
              <a:rPr lang="ru-RU" sz="800" b="1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Подключение</a:t>
            </a:r>
            <a:r>
              <a:rPr lang="ru-RU" sz="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(разовый платеж)</a:t>
            </a:r>
          </a:p>
          <a:p>
            <a:pPr algn="ctr">
              <a:lnSpc>
                <a:spcPts val="1513"/>
              </a:lnSpc>
            </a:pPr>
            <a:r>
              <a:rPr lang="ru-RU" sz="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65 000 т.р. Без НДС РФ</a:t>
            </a:r>
          </a:p>
          <a:p>
            <a:pPr marL="285750" indent="-285750">
              <a:lnSpc>
                <a:spcPts val="1513"/>
              </a:lnSpc>
              <a:buFont typeface="Arial" panose="020B0604020202020204" pitchFamily="34" charset="0"/>
              <a:buChar char="•"/>
            </a:pPr>
            <a:r>
              <a:rPr lang="ru-RU" sz="800" b="1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Сопровождение</a:t>
            </a:r>
            <a:r>
              <a:rPr lang="ru-RU" sz="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(в месяц)</a:t>
            </a:r>
          </a:p>
          <a:p>
            <a:pPr algn="ctr">
              <a:lnSpc>
                <a:spcPts val="1513"/>
              </a:lnSpc>
            </a:pPr>
            <a:r>
              <a:rPr lang="ru-RU" sz="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30 000 т.р. Без НДС РФ</a:t>
            </a:r>
            <a:endParaRPr lang="en-US" sz="800" dirty="0"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00097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3E99325-1810-9AFE-8226-12A162F0D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Номер слайда 1"/>
          <p:cNvSpPr txBox="1">
            <a:spLocks/>
          </p:cNvSpPr>
          <p:nvPr/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B6F15528-21DE-4FAA-801E-634DDDAF4B2B}" type="slidenum">
              <a:rPr lang="en-US" smtClean="0">
                <a:solidFill>
                  <a:srgbClr val="5043B9"/>
                </a:solidFill>
              </a:rPr>
              <a:pPr/>
              <a:t>9</a:t>
            </a:fld>
            <a:endParaRPr lang="en-US" dirty="0">
              <a:solidFill>
                <a:srgbClr val="5043B9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28AA96-FC2C-F50A-B57E-84A2CB627371}"/>
              </a:ext>
            </a:extLst>
          </p:cNvPr>
          <p:cNvSpPr txBox="1"/>
          <p:nvPr/>
        </p:nvSpPr>
        <p:spPr>
          <a:xfrm>
            <a:off x="211925" y="165176"/>
            <a:ext cx="78703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 заказчики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7976BE6-6F08-579F-A71C-5F3CCFC671B0}"/>
              </a:ext>
            </a:extLst>
          </p:cNvPr>
          <p:cNvCxnSpPr>
            <a:cxnSpLocks/>
          </p:cNvCxnSpPr>
          <p:nvPr/>
        </p:nvCxnSpPr>
        <p:spPr>
          <a:xfrm>
            <a:off x="211925" y="514350"/>
            <a:ext cx="7870306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2">
            <a:extLst>
              <a:ext uri="{FF2B5EF4-FFF2-40B4-BE49-F238E27FC236}">
                <a16:creationId xmlns:a16="http://schemas.microsoft.com/office/drawing/2014/main" id="{3D1315F3-6A8A-81F9-462B-2C3BE15DFD88}"/>
              </a:ext>
            </a:extLst>
          </p:cNvPr>
          <p:cNvGrpSpPr/>
          <p:nvPr/>
        </p:nvGrpSpPr>
        <p:grpSpPr>
          <a:xfrm>
            <a:off x="174226" y="4029885"/>
            <a:ext cx="3617791" cy="542294"/>
            <a:chOff x="0" y="0"/>
            <a:chExt cx="2322852" cy="534777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F1393193-063F-D08F-3DB6-968CB00892D5}"/>
                </a:ext>
              </a:extLst>
            </p:cNvPr>
            <p:cNvSpPr/>
            <p:nvPr/>
          </p:nvSpPr>
          <p:spPr>
            <a:xfrm>
              <a:off x="0" y="0"/>
              <a:ext cx="2322852" cy="534777"/>
            </a:xfrm>
            <a:custGeom>
              <a:avLst/>
              <a:gdLst/>
              <a:ahLst/>
              <a:cxnLst/>
              <a:rect l="l" t="t" r="r" b="b"/>
              <a:pathLst>
                <a:path w="2322852" h="534777">
                  <a:moveTo>
                    <a:pt x="0" y="0"/>
                  </a:moveTo>
                  <a:lnTo>
                    <a:pt x="2322852" y="0"/>
                  </a:lnTo>
                  <a:lnTo>
                    <a:pt x="2322852" y="534777"/>
                  </a:lnTo>
                  <a:lnTo>
                    <a:pt x="0" y="53477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002060"/>
              </a:solidFill>
              <a:prstDash val="solid"/>
              <a:miter/>
            </a:ln>
          </p:spPr>
          <p:txBody>
            <a:bodyPr/>
            <a:lstStyle/>
            <a:p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BB5323AF-7BD5-EDD9-D98A-8BF2B737F21A}"/>
                </a:ext>
              </a:extLst>
            </p:cNvPr>
            <p:cNvSpPr txBox="1"/>
            <p:nvPr/>
          </p:nvSpPr>
          <p:spPr>
            <a:xfrm>
              <a:off x="0" y="9525"/>
              <a:ext cx="2322852" cy="525252"/>
            </a:xfrm>
            <a:prstGeom prst="rect">
              <a:avLst/>
            </a:prstGeom>
          </p:spPr>
          <p:txBody>
            <a:bodyPr lIns="19595" tIns="19595" rIns="19595" bIns="19595" rtlCol="0" anchor="ctr"/>
            <a:lstStyle/>
            <a:p>
              <a:pPr algn="ctr">
                <a:lnSpc>
                  <a:spcPts val="741"/>
                </a:lnSpc>
              </a:pPr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30">
            <a:extLst>
              <a:ext uri="{FF2B5EF4-FFF2-40B4-BE49-F238E27FC236}">
                <a16:creationId xmlns:a16="http://schemas.microsoft.com/office/drawing/2014/main" id="{1A5FAAC4-E479-8531-CE79-96B84C747F91}"/>
              </a:ext>
            </a:extLst>
          </p:cNvPr>
          <p:cNvSpPr txBox="1"/>
          <p:nvPr/>
        </p:nvSpPr>
        <p:spPr>
          <a:xfrm>
            <a:off x="174227" y="4066536"/>
            <a:ext cx="3617790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82"/>
              </a:lnSpc>
              <a:spcBef>
                <a:spcPts val="600"/>
              </a:spcBef>
            </a:pPr>
            <a:r>
              <a:rPr lang="ru-RU" b="1" dirty="0"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Совокупное количество заказчиков</a:t>
            </a:r>
          </a:p>
          <a:p>
            <a:pPr algn="ctr">
              <a:lnSpc>
                <a:spcPts val="1582"/>
              </a:lnSpc>
              <a:spcBef>
                <a:spcPts val="600"/>
              </a:spcBef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&gt; 1700</a:t>
            </a: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83" y="727115"/>
            <a:ext cx="3581134" cy="738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rosneft.ru/media/rosneft/img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30" y="2967484"/>
            <a:ext cx="1079764" cy="86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90" y="719442"/>
            <a:ext cx="2831272" cy="74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icture background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" t="11233" r="7366" b="11634"/>
          <a:stretch/>
        </p:blipFill>
        <p:spPr bwMode="auto">
          <a:xfrm>
            <a:off x="7156445" y="640096"/>
            <a:ext cx="1244849" cy="74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83" y="1689254"/>
            <a:ext cx="3364942" cy="104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s://besk.kz/images/banners/bes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90" y="1864419"/>
            <a:ext cx="2376870" cy="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72" y="2883572"/>
            <a:ext cx="3566945" cy="8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Донэнерго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90" y="2940639"/>
            <a:ext cx="2760928" cy="70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Picture background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8" t="15385" r="20257" b="15077"/>
          <a:stretch/>
        </p:blipFill>
        <p:spPr bwMode="auto">
          <a:xfrm>
            <a:off x="7194308" y="1755052"/>
            <a:ext cx="1206986" cy="83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Picture background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6" b="19749"/>
          <a:stretch/>
        </p:blipFill>
        <p:spPr bwMode="auto">
          <a:xfrm>
            <a:off x="3955290" y="3945358"/>
            <a:ext cx="2595529" cy="62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4158D5-303D-7EB2-4B7A-17CE89942C7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35" t="78707" b="-1"/>
          <a:stretch/>
        </p:blipFill>
        <p:spPr>
          <a:xfrm>
            <a:off x="0" y="4672668"/>
            <a:ext cx="9144000" cy="47332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A6F8E1-2634-5C03-C671-EC9E53CD56E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5" y="4726195"/>
            <a:ext cx="1392572" cy="36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6700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13936</TotalTime>
  <Words>496</Words>
  <Application>Microsoft Office PowerPoint</Application>
  <PresentationFormat>Экран (16:9)</PresentationFormat>
  <Paragraphs>75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Roboto</vt:lpstr>
      <vt:lpstr>Calibri</vt:lpstr>
      <vt:lpstr>Arial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Anissimov</dc:creator>
  <cp:lastModifiedBy>Sergey Artamonov</cp:lastModifiedBy>
  <cp:revision>418</cp:revision>
  <cp:lastPrinted>2024-09-12T13:46:01Z</cp:lastPrinted>
  <dcterms:modified xsi:type="dcterms:W3CDTF">2026-01-26T04:30:28Z</dcterms:modified>
</cp:coreProperties>
</file>